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57" r:id="rId7"/>
    <p:sldId id="258" r:id="rId8"/>
    <p:sldId id="259" r:id="rId9"/>
    <p:sldId id="260" r:id="rId10"/>
    <p:sldId id="261" r:id="rId11"/>
    <p:sldId id="263" r:id="rId12"/>
    <p:sldId id="262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845A5-0A31-47C1-9A88-BC50565F063B}" v="25" dt="2019-10-23T03:32:05.440"/>
    <p1510:client id="{24CFE7EF-DECC-58A9-2217-C418821FCAD0}" v="3200" dt="2019-10-23T22:54:38.504"/>
    <p1510:client id="{41F43DFF-A73B-45C0-90F9-2F30042DA9AC}" v="1" dt="2019-10-23T03:32:45.546"/>
    <p1510:client id="{BE296584-620E-00E4-2A40-937287B3D38E}" v="323" dt="2019-10-24T03:54:49.6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0F24-D9EB-42AA-9A8F-9960858A0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A3D5-247E-461B-ABC7-A5E02697C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7639F-4BB1-4B51-94D0-1B1191A16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9CBE7-27DC-41E3-B6F8-BF753E35B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20A25-A59A-4AB5-B38E-88CC9703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800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43AF-EA5E-415B-A374-47CC15496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D83A8-8E86-4FBF-9E89-2B3F967E3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87819-8DCE-4742-9F86-0212D4909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6218B-99F1-4832-91A1-29AEC7849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E1DF5-2B71-46B3-BB76-84502D46D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19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36A1CC-1F00-4B5C-8F9E-870ACCF31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7A692-E6B2-4711-AC72-C1CB1B546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C6B07-79BC-406D-B57D-E3EB731DC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9A885-3ECD-479A-A43B-C799917D6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066A-F922-4B51-B123-81470154D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719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2D7AE-4943-4AD4-AC76-838E6AE3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29303-7945-41E9-AF66-6BF8357CA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09739-6A02-4CDD-BC24-EBAA6738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EF2CB-962A-4DAD-A75C-24D52461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38AFF-594D-4B8E-9B0D-9D3DE3264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222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A14C8-4618-4369-A033-38439170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E4F1B-26CD-4189-AC06-E95343782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95136-4BE2-4E7F-83CB-0B4175EB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15A06-5F64-4DD1-AEAF-563AAC95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9BCFC-C588-4555-A277-7D91C2FB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688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6D0B-EF3F-479D-9297-A2CB428E2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B50A-90BD-4968-A650-0A9EF79B4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365DD-52C3-4869-BD78-EB88169A2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22E7D-91A4-4504-A536-89C8661C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7DEA8-D30D-48A6-A8C5-6FE0B2D5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05732-B903-406F-9BFD-AFE818B3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672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CBF1-ECE3-4289-914D-2FA42A691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F819A-10F1-466A-9CFC-CA7384252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AE84F-83EE-4746-B844-C7F2D1E07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B7277E-F9B2-4FC0-AF3C-2024FB0448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1B0B1-B01D-44EC-B820-604D20237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000D28-C6F2-48E6-ABE1-5B26E598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27AFF2-B826-4E37-9D54-6C489D95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7E4AF9-F7E4-47E8-BD5D-17A365E84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356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B18E5-DE1D-484E-8AB9-2F9BCD37F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CB83D9-5789-4377-A58F-CF343B29E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52A6A2-28EA-4270-B20F-C2CDDCB3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92938-5816-4708-91E9-0494DCC3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0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00360A-C57D-4CE5-8E96-575D9C387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D58D3-66FA-4583-92C4-08EEE3CCB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9AFFC7-03BD-4478-8412-3596485A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179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9BD7-C64F-466D-8AE8-5C722742C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B9F64-7F37-412C-8CD7-4BE66C3C7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CAD689-BAEC-44A3-88C1-C376A4702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AEBB2-1C66-41F6-9229-54E236337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6B876-9BAB-482B-A8AA-2214EC54D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F9615-1380-4A38-89E5-3C196FFF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720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8BB0-70B5-4847-BBF9-38F4DED66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767D4A-537C-4CED-B02C-D172099506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D1858-D708-488D-8061-173FEE0E5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2A7A8-4872-40B4-A4E0-79CC4AB88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28DE1-228D-4080-BBCB-65B6B1990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956B8-242B-4688-B448-6E76E57B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38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D5CDF4-F4D1-4810-9551-E20F60E02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14299-D47D-47D0-ADF9-E14719464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11271-A3A5-49AF-A183-B4044932F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2AB89-CBA0-4E90-B897-E3EE22B27420}" type="datetimeFigureOut">
              <a:rPr lang="en-IN" smtClean="0"/>
              <a:t>23-10-2019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31FCA-8A2F-4FE2-8927-9A5741B35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7F8C8-E412-44EA-82FE-851662BB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98F1A-123E-4048-A020-9E8D7513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15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DF9C7-417E-404E-A995-0E3909DC3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IN" sz="5800"/>
              <a:t>HCI Project - 2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88D49-4213-493D-9323-FA5A93405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400">
                <a:solidFill>
                  <a:schemeClr val="accent1"/>
                </a:solidFill>
                <a:cs typeface="Calibri"/>
              </a:rPr>
              <a:t>Presented by: Ajmal Hussain and Gentry Atkinson</a:t>
            </a:r>
            <a:endParaRPr lang="en-IN" sz="2400">
              <a:solidFill>
                <a:schemeClr val="accent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153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285C3-228F-4A16-96B2-26A6A80F7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IN" sz="4000"/>
              <a:t>Conclusions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A3732-FB82-431B-ADD2-234755A4A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000">
                <a:cs typeface="Calibri"/>
              </a:rPr>
              <a:t>Low cost eye tracking platforms on commercial hardware are viable.</a:t>
            </a:r>
          </a:p>
          <a:p>
            <a:r>
              <a:rPr lang="en-IN" sz="2000">
                <a:ea typeface="+mn-lt"/>
                <a:cs typeface="+mn-lt"/>
              </a:rPr>
              <a:t>Co-developing software and hardware is a difficult process.</a:t>
            </a:r>
          </a:p>
          <a:p>
            <a:r>
              <a:rPr lang="en-IN" sz="2000">
                <a:cs typeface="Calibri"/>
              </a:rPr>
              <a:t>The provided IR light needs to be powerful enough for illumination, not just creating a reflection.</a:t>
            </a:r>
          </a:p>
          <a:p>
            <a:r>
              <a:rPr lang="en-IN" sz="2000">
                <a:cs typeface="Calibri"/>
              </a:rPr>
              <a:t>Further developments of this platform could make eye tracking accessible and widely available.</a:t>
            </a:r>
          </a:p>
          <a:p>
            <a:endParaRPr lang="en-IN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4310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6AF211-A2E3-4D65-916F-7170FD039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>
            <a:normAutofit/>
          </a:bodyPr>
          <a:lstStyle/>
          <a:p>
            <a:pPr algn="ctr"/>
            <a:r>
              <a:rPr lang="en-IN" sz="4000"/>
              <a:t>Introduction	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8F39FE5-9DEC-4E6A-8ECC-9C39288DC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753420"/>
            <a:ext cx="5126736" cy="31957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ADF4F-1C95-4E3A-955A-0D8BA7270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03" y="2121763"/>
            <a:ext cx="5235490" cy="37730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000" b="1"/>
              <a:t>Objective</a:t>
            </a:r>
            <a:r>
              <a:rPr lang="en-IN" sz="2000"/>
              <a:t>: to take inexpensive components and assemble a device capable of taking input from a human i.e. in our case is an eye tracker.</a:t>
            </a:r>
            <a:endParaRPr lang="en-IN" sz="2000">
              <a:cs typeface="Calibri"/>
            </a:endParaRPr>
          </a:p>
          <a:p>
            <a:r>
              <a:rPr lang="en-IN" sz="2000">
                <a:cs typeface="Calibri"/>
              </a:rPr>
              <a:t>Research at the IT University of Copenhagen has demonstrated viability of corneal reflection gaze tracking on low cost hardware.</a:t>
            </a:r>
          </a:p>
          <a:p>
            <a:endParaRPr lang="en-IN" sz="2000">
              <a:cs typeface="Calibri"/>
            </a:endParaRPr>
          </a:p>
          <a:p>
            <a:pPr marL="0" indent="0">
              <a:buNone/>
            </a:pPr>
            <a:endParaRPr lang="en-IN" sz="2000">
              <a:cs typeface="Calibri"/>
            </a:endParaRPr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632E2A47-7E91-4219-8FA3-0FC4DF4AC198}"/>
              </a:ext>
            </a:extLst>
          </p:cNvPr>
          <p:cNvSpPr txBox="1"/>
          <p:nvPr/>
        </p:nvSpPr>
        <p:spPr>
          <a:xfrm>
            <a:off x="1156857" y="4948688"/>
            <a:ext cx="3779874" cy="4616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/>
              <a:t>From: </a:t>
            </a:r>
            <a:r>
              <a:rPr lang="en-US" sz="1200">
                <a:ea typeface="+mn-lt"/>
                <a:cs typeface="+mn-lt"/>
              </a:rPr>
              <a:t>Evaluation of a Low-Cost Open-Source Gaze Tracker, JS Augustin et. al. [2010]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C65B7-5884-4918-8F66-F84A021C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Hardware	</a:t>
            </a:r>
          </a:p>
        </p:txBody>
      </p:sp>
      <p:pic>
        <p:nvPicPr>
          <p:cNvPr id="6" name="Picture 6" descr="Assembled LED light">
            <a:extLst>
              <a:ext uri="{FF2B5EF4-FFF2-40B4-BE49-F238E27FC236}">
                <a16:creationId xmlns:a16="http://schemas.microsoft.com/office/drawing/2014/main" id="{E3ED9663-4E94-40E5-BCAC-B1D08E9F7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005" y="478232"/>
            <a:ext cx="2350492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ltered webcam">
            <a:extLst>
              <a:ext uri="{FF2B5EF4-FFF2-40B4-BE49-F238E27FC236}">
                <a16:creationId xmlns:a16="http://schemas.microsoft.com/office/drawing/2014/main" id="{1A78E065-F409-4BB4-8688-45E7D034A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615382"/>
            <a:ext cx="3662730" cy="27378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47EFC-36D2-492A-989E-F6A72EBEA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 b="1">
                <a:solidFill>
                  <a:srgbClr val="FFFFFF"/>
                </a:solidFill>
              </a:rPr>
              <a:t>IR Emitter</a:t>
            </a:r>
            <a:r>
              <a:rPr lang="en-IN" sz="2400">
                <a:solidFill>
                  <a:srgbClr val="FFFFFF"/>
                </a:solidFill>
              </a:rPr>
              <a:t> :  an IR LED 940nm emitter with 6v battery power supply.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 b="1">
                <a:solidFill>
                  <a:srgbClr val="FFFFFF"/>
                </a:solidFill>
              </a:rPr>
              <a:t>IR Filter</a:t>
            </a:r>
            <a:r>
              <a:rPr lang="en-IN" sz="2400">
                <a:solidFill>
                  <a:srgbClr val="FFFFFF"/>
                </a:solidFill>
              </a:rPr>
              <a:t>: developed film, cut to size</a:t>
            </a:r>
          </a:p>
          <a:p>
            <a:r>
              <a:rPr lang="en-IN" sz="2400" b="1">
                <a:solidFill>
                  <a:srgbClr val="FFFFFF"/>
                </a:solidFill>
              </a:rPr>
              <a:t>Web Camera</a:t>
            </a:r>
            <a:r>
              <a:rPr lang="en-IN" sz="2400">
                <a:solidFill>
                  <a:srgbClr val="FFFFFF"/>
                </a:solidFill>
              </a:rPr>
              <a:t>: a Logitech C270 with i720p resolution.</a:t>
            </a:r>
            <a:endParaRPr lang="en-IN" sz="2400" b="1">
              <a:solidFill>
                <a:srgbClr val="FFFFFF"/>
              </a:solidFill>
              <a:cs typeface="Calibri"/>
            </a:endParaRPr>
          </a:p>
          <a:p>
            <a:r>
              <a:rPr lang="en-IN" sz="2400" b="1">
                <a:solidFill>
                  <a:srgbClr val="FFFFFF"/>
                </a:solidFill>
              </a:rPr>
              <a:t>Chin Rest</a:t>
            </a:r>
            <a:r>
              <a:rPr lang="en-IN" sz="2400">
                <a:solidFill>
                  <a:srgbClr val="FFFFFF"/>
                </a:solidFill>
              </a:rPr>
              <a:t>: a plastic box which is 5” in height.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290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AF273-FE98-4514-8BAD-928852F0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IN" sz="4400">
                <a:solidFill>
                  <a:schemeClr val="accent1"/>
                </a:solidFill>
              </a:rPr>
              <a:t>Software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81784-A35E-426F-BC81-EDB1087AC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2400"/>
              <a:t>We used the </a:t>
            </a:r>
            <a:r>
              <a:rPr lang="en-IN" sz="2400" b="1"/>
              <a:t>ITU Gaze Tracker</a:t>
            </a:r>
            <a:r>
              <a:rPr lang="en-IN" sz="2400"/>
              <a:t> source code with some modifications.</a:t>
            </a:r>
            <a:endParaRPr lang="en-IN" sz="2400">
              <a:cs typeface="Calibri"/>
            </a:endParaRPr>
          </a:p>
          <a:p>
            <a:r>
              <a:rPr lang="en-IN" sz="2400"/>
              <a:t>Windows Dell Laptop Inspiron Laptop running Windows 10 and </a:t>
            </a:r>
            <a:r>
              <a:rPr lang="en-IN" sz="2400" b="1"/>
              <a:t>Visual Studio 2019</a:t>
            </a:r>
            <a:r>
              <a:rPr lang="en-IN" sz="2400"/>
              <a:t> IDE	on the </a:t>
            </a:r>
            <a:r>
              <a:rPr lang="en-IN" sz="2400" b="1"/>
              <a:t>.NET 4.7</a:t>
            </a:r>
            <a:r>
              <a:rPr lang="en-IN" sz="2400"/>
              <a:t> framework for modifying and running the source code.</a:t>
            </a:r>
            <a:endParaRPr lang="en-IN" sz="2400">
              <a:cs typeface="Calibri"/>
            </a:endParaRPr>
          </a:p>
          <a:p>
            <a:r>
              <a:rPr lang="en-IN" sz="2400"/>
              <a:t>Modified files</a:t>
            </a:r>
            <a:endParaRPr lang="en-IN" sz="2400">
              <a:cs typeface="Calibri"/>
            </a:endParaRPr>
          </a:p>
          <a:p>
            <a:pPr lvl="1"/>
            <a:r>
              <a:rPr lang="en-IN" sz="2400" b="1" err="1"/>
              <a:t>Interpolation.cs</a:t>
            </a:r>
            <a:r>
              <a:rPr lang="en-IN" sz="2400"/>
              <a:t>: correct angle calculation and store average error to </a:t>
            </a:r>
            <a:r>
              <a:rPr lang="en-IN" sz="2400" err="1"/>
              <a:t>CalibrationData</a:t>
            </a:r>
            <a:r>
              <a:rPr lang="en-IN" sz="2400"/>
              <a:t> object</a:t>
            </a:r>
            <a:r>
              <a:rPr lang="en-IN"/>
              <a:t>. We also added a calculation of Spatial Precision.</a:t>
            </a:r>
            <a:endParaRPr lang="en-IN" sz="2400">
              <a:cs typeface="Calibri"/>
            </a:endParaRPr>
          </a:p>
          <a:p>
            <a:pPr lvl="1"/>
            <a:r>
              <a:rPr lang="en-IN" sz="2400" b="1" err="1"/>
              <a:t>CalibrationSettings.cs</a:t>
            </a:r>
            <a:r>
              <a:rPr lang="en-IN" sz="2400"/>
              <a:t>: set distance to screen correctly</a:t>
            </a:r>
            <a:endParaRPr lang="en-IN" sz="2400">
              <a:cs typeface="Calibri"/>
            </a:endParaRPr>
          </a:p>
          <a:p>
            <a:endParaRPr lang="en-IN" sz="2400"/>
          </a:p>
          <a:p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464693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1D8BD3-1D7F-4D78-B72C-B5E3CBCF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Modifications of the Camera	</a:t>
            </a:r>
          </a:p>
        </p:txBody>
      </p:sp>
      <p:pic>
        <p:nvPicPr>
          <p:cNvPr id="6" name="Picture 6" descr="A picture containing indoor, small, sitting, refrigerator&#10;&#10;Description generated with very high confidence">
            <a:extLst>
              <a:ext uri="{FF2B5EF4-FFF2-40B4-BE49-F238E27FC236}">
                <a16:creationId xmlns:a16="http://schemas.microsoft.com/office/drawing/2014/main" id="{705FA82F-F4F5-4227-B0C9-448FE5186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642" y="478232"/>
            <a:ext cx="2825217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Film with a filter sized piece removed.">
            <a:extLst>
              <a:ext uri="{FF2B5EF4-FFF2-40B4-BE49-F238E27FC236}">
                <a16:creationId xmlns:a16="http://schemas.microsoft.com/office/drawing/2014/main" id="{6EE0186D-20FC-467C-A278-D4FE3FBEA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880930"/>
            <a:ext cx="3662730" cy="220679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3C1DF-4D1B-43CD-A8BA-28D437D4E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>
                <a:solidFill>
                  <a:srgbClr val="FFFFFF"/>
                </a:solidFill>
              </a:rPr>
              <a:t>The visible light filter was removed carefully, and the lens was cleaned to remove debris.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>
                <a:solidFill>
                  <a:srgbClr val="FFFFFF"/>
                </a:solidFill>
              </a:rPr>
              <a:t>We then  cut the IR filter to size fit it to the lens enclosure of the camera.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r>
              <a:rPr lang="en-IN" sz="2400">
                <a:solidFill>
                  <a:srgbClr val="FFFFFF"/>
                </a:solidFill>
              </a:rPr>
              <a:t>The IR light was assembled separately and not attached to the camera. This allows testing several light placements.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41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1D8BD3-1D7F-4D78-B72C-B5E3CBCF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IN" sz="4400">
                <a:solidFill>
                  <a:srgbClr val="FFFFFF"/>
                </a:solidFill>
              </a:rPr>
              <a:t>Camera holder and </a:t>
            </a:r>
            <a:r>
              <a:rPr lang="en-IN">
                <a:solidFill>
                  <a:srgbClr val="FFFFFF"/>
                </a:solidFill>
              </a:rPr>
              <a:t>Chin-Rest</a:t>
            </a:r>
            <a:r>
              <a:rPr lang="en-IN" sz="4400">
                <a:solidFill>
                  <a:srgbClr val="FFFFFF"/>
                </a:solidFill>
              </a:rPr>
              <a:t>	</a:t>
            </a:r>
          </a:p>
        </p:txBody>
      </p:sp>
      <p:pic>
        <p:nvPicPr>
          <p:cNvPr id="6" name="Picture 6" descr="A computer sitting on top of a wooden table&#10;&#10;Description generated with very high confidence">
            <a:extLst>
              <a:ext uri="{FF2B5EF4-FFF2-40B4-BE49-F238E27FC236}">
                <a16:creationId xmlns:a16="http://schemas.microsoft.com/office/drawing/2014/main" id="{D26616F3-BF18-4EC4-843F-610836AE3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25" y="478232"/>
            <a:ext cx="3635051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n open computer sitting on top of a table&#10;&#10;Description generated with very high confidence">
            <a:extLst>
              <a:ext uri="{FF2B5EF4-FFF2-40B4-BE49-F238E27FC236}">
                <a16:creationId xmlns:a16="http://schemas.microsoft.com/office/drawing/2014/main" id="{54B50073-A024-490C-A589-11165121E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3633695"/>
            <a:ext cx="3662730" cy="270126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3C1DF-4D1B-43CD-A8BA-28D437D4E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>
                <a:solidFill>
                  <a:srgbClr val="FFFFFF"/>
                </a:solidFill>
              </a:rPr>
              <a:t>The </a:t>
            </a:r>
            <a:r>
              <a:rPr lang="en-IN" sz="2400" b="1">
                <a:solidFill>
                  <a:srgbClr val="FFFFFF"/>
                </a:solidFill>
              </a:rPr>
              <a:t>Chin-Rest</a:t>
            </a:r>
            <a:r>
              <a:rPr lang="en-IN" sz="2400">
                <a:solidFill>
                  <a:srgbClr val="FFFFFF"/>
                </a:solidFill>
              </a:rPr>
              <a:t> was made using plastic box of around 5”. This box was positioned to orient the test subject's eye roughly 12" from the screen.</a:t>
            </a:r>
            <a:endParaRPr lang="en-US" sz="2400">
              <a:solidFill>
                <a:srgbClr val="FFFFFF"/>
              </a:solidFill>
            </a:endParaRPr>
          </a:p>
          <a:p>
            <a:r>
              <a:rPr lang="en-IN" sz="2400">
                <a:solidFill>
                  <a:srgbClr val="FFFFFF"/>
                </a:solidFill>
              </a:rPr>
              <a:t>We used the laptop screen as our </a:t>
            </a:r>
            <a:r>
              <a:rPr lang="en-IN" sz="2400" b="1">
                <a:solidFill>
                  <a:srgbClr val="FFFFFF"/>
                </a:solidFill>
              </a:rPr>
              <a:t>camera holder</a:t>
            </a:r>
            <a:r>
              <a:rPr lang="en-IN" sz="2400">
                <a:solidFill>
                  <a:srgbClr val="FFFFFF"/>
                </a:solidFill>
              </a:rPr>
              <a:t> and attached it the Web camera on top to place it steadily</a:t>
            </a:r>
            <a:endParaRPr lang="en-IN" sz="2400">
              <a:solidFill>
                <a:srgbClr val="FFFFFF"/>
              </a:solidFill>
              <a:cs typeface="Calibri"/>
            </a:endParaRPr>
          </a:p>
          <a:p>
            <a:endParaRPr lang="en-IN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570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C4F4F5-9F12-42A2-935C-150B306B8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chemeClr val="accent1"/>
                </a:solidFill>
              </a:rPr>
              <a:t>Challenges</a:t>
            </a:r>
            <a:endParaRPr lang="en-IN" sz="4400">
              <a:solidFill>
                <a:schemeClr val="accent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5965A-7601-4BE4-B709-59E1A2E1A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54028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1800"/>
              <a:t>A </a:t>
            </a:r>
            <a:r>
              <a:rPr lang="en-IN" sz="1800" b="1"/>
              <a:t>Linux-based software suite</a:t>
            </a:r>
            <a:r>
              <a:rPr lang="en-IN" sz="1800"/>
              <a:t>, </a:t>
            </a:r>
            <a:r>
              <a:rPr lang="en-IN" sz="1800" err="1"/>
              <a:t>MonoDevelop</a:t>
            </a:r>
            <a:r>
              <a:rPr lang="en-IN" sz="1800"/>
              <a:t>, was tested as a development environment for the software platform but was abandoned in favour of Visual Studio over unsupported UI elements</a:t>
            </a:r>
            <a:endParaRPr lang="en-IN" sz="1800">
              <a:cs typeface="Calibri"/>
            </a:endParaRPr>
          </a:p>
          <a:p>
            <a:r>
              <a:rPr lang="en-IN" sz="1800"/>
              <a:t>A </a:t>
            </a:r>
            <a:r>
              <a:rPr lang="en-IN" sz="1800" b="1"/>
              <a:t>low power IR Emitter</a:t>
            </a:r>
            <a:r>
              <a:rPr lang="en-IN" sz="1800"/>
              <a:t> was chosen over safety concerns but did not caste sufficient light for reliable glint detection. A supplemental light source was added to illuminate the face.</a:t>
            </a:r>
            <a:endParaRPr lang="en-IN" sz="1800">
              <a:cs typeface="Calibri" panose="020F0502020204030204"/>
            </a:endParaRPr>
          </a:p>
          <a:p>
            <a:r>
              <a:rPr lang="en-IN" sz="1800"/>
              <a:t>One webcam </a:t>
            </a:r>
            <a:r>
              <a:rPr lang="en-IN" sz="1800" b="1"/>
              <a:t>lens was scratched</a:t>
            </a:r>
            <a:r>
              <a:rPr lang="en-IN" sz="1800"/>
              <a:t> during the removal of the visible light filter.</a:t>
            </a:r>
            <a:endParaRPr lang="en-IN" sz="1800">
              <a:cs typeface="Calibri" panose="020F0502020204030204"/>
            </a:endParaRPr>
          </a:p>
          <a:p>
            <a:r>
              <a:rPr lang="en-IN" sz="1800"/>
              <a:t>Digesting a </a:t>
            </a:r>
            <a:r>
              <a:rPr lang="en-IN" sz="1800" b="1"/>
              <a:t>large, existing code base</a:t>
            </a:r>
            <a:r>
              <a:rPr lang="en-IN" sz="1800"/>
              <a:t> was necessary before meaningful changes could be made.</a:t>
            </a:r>
            <a:endParaRPr lang="en-IN" sz="1800">
              <a:cs typeface="Calibri" panose="020F0502020204030204"/>
            </a:endParaRPr>
          </a:p>
          <a:p>
            <a:r>
              <a:rPr lang="en-IN" sz="1800">
                <a:cs typeface="Calibri" panose="020F0502020204030204"/>
              </a:rPr>
              <a:t>Initially </a:t>
            </a:r>
            <a:r>
              <a:rPr lang="en-IN" sz="1800" b="1">
                <a:cs typeface="Calibri" panose="020F0502020204030204"/>
              </a:rPr>
              <a:t>two layers of Visible Light filtering film </a:t>
            </a:r>
            <a:r>
              <a:rPr lang="en-IN" sz="1800">
                <a:cs typeface="Calibri" panose="020F0502020204030204"/>
              </a:rPr>
              <a:t>were used based on prior work. This produced images which were much too dark to process.</a:t>
            </a:r>
          </a:p>
        </p:txBody>
      </p:sp>
    </p:spTree>
    <p:extLst>
      <p:ext uri="{BB962C8B-B14F-4D97-AF65-F5344CB8AC3E}">
        <p14:creationId xmlns:p14="http://schemas.microsoft.com/office/powerpoint/2010/main" val="1414779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3E78E-3D87-4109-A24A-EE36AEE69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Spatial Accuracy	&amp; Precision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773F01-FA85-4384-B128-3A2F30E4DF54}"/>
              </a:ext>
            </a:extLst>
          </p:cNvPr>
          <p:cNvSpPr txBox="1"/>
          <p:nvPr/>
        </p:nvSpPr>
        <p:spPr>
          <a:xfrm>
            <a:off x="6391903" y="2121763"/>
            <a:ext cx="5235490" cy="37730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latin typeface="+mn-lt"/>
                <a:ea typeface="+mn-ea"/>
                <a:cs typeface="+mn-cs"/>
              </a:rPr>
              <a:t>Best Accuracy:</a:t>
            </a:r>
            <a:r>
              <a:rPr lang="en-US" sz="2000"/>
              <a:t> 5.4</a:t>
            </a:r>
            <a:r>
              <a:rPr lang="en-US" sz="2000" kern="1200">
                <a:latin typeface="+mn-lt"/>
                <a:ea typeface="+mn-ea"/>
                <a:cs typeface="+mn-cs"/>
              </a:rPr>
              <a:t> degrees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latin typeface="+mn-lt"/>
                <a:ea typeface="+mn-ea"/>
                <a:cs typeface="+mn-cs"/>
              </a:rPr>
              <a:t>Best Precision: </a:t>
            </a:r>
            <a:r>
              <a:rPr lang="en-US" sz="2000"/>
              <a:t>unkown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Spatial Precision was calculated as the mean of the Calibration Target standard deviations but not reported by the system.</a:t>
            </a:r>
            <a:endParaRPr lang="en-US" sz="20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>
                <a:latin typeface="+mn-lt"/>
                <a:ea typeface="+mn-ea"/>
                <a:cs typeface="+mn-cs"/>
              </a:rPr>
              <a:t>The listed challenges inhibited the performance of the platform, but the team was encouraged to have received any result at all.</a:t>
            </a:r>
            <a:endParaRPr lang="en-US" sz="2000" kern="1200">
              <a:latin typeface="+mn-lt"/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Repeated alterations of the camera appear to have degraded its performance over time.</a:t>
            </a:r>
          </a:p>
        </p:txBody>
      </p:sp>
      <p:pic>
        <p:nvPicPr>
          <p:cNvPr id="6" name="Picture 7" descr="Second accuracy and precision">
            <a:extLst>
              <a:ext uri="{FF2B5EF4-FFF2-40B4-BE49-F238E27FC236}">
                <a16:creationId xmlns:a16="http://schemas.microsoft.com/office/drawing/2014/main" id="{7302604A-8DC6-41CE-8731-A900C83CF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577" y="3428902"/>
            <a:ext cx="3640237" cy="2459816"/>
          </a:xfrm>
          <a:prstGeom prst="rect">
            <a:avLst/>
          </a:prstGeom>
        </p:spPr>
      </p:pic>
      <p:pic>
        <p:nvPicPr>
          <p:cNvPr id="9" name="Picture 10" descr="acc and prec">
            <a:extLst>
              <a:ext uri="{FF2B5EF4-FFF2-40B4-BE49-F238E27FC236}">
                <a16:creationId xmlns:a16="http://schemas.microsoft.com/office/drawing/2014/main" id="{51CC72FD-6472-4CA6-850A-7572AED10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154" y="946534"/>
            <a:ext cx="3642609" cy="18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22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79814-490E-41C9-962A-47C27FAC8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IN" sz="4400"/>
              <a:t>Future Work: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white, cat&#10;&#10;Description generated with very high confidence">
            <a:extLst>
              <a:ext uri="{FF2B5EF4-FFF2-40B4-BE49-F238E27FC236}">
                <a16:creationId xmlns:a16="http://schemas.microsoft.com/office/drawing/2014/main" id="{BB440677-B5CC-499F-B01B-E49E9116E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4732" y="2791813"/>
            <a:ext cx="3366480" cy="27352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D3B39-3491-43D9-84E9-E0F6B6DFD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088" y="2557041"/>
            <a:ext cx="6282169" cy="321574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2400">
                <a:cs typeface="Calibri"/>
              </a:rPr>
              <a:t>It would be fruitful to work with integrated IR cameras and light sources. Low cost IP security cameras might be a choice.</a:t>
            </a:r>
          </a:p>
          <a:p>
            <a:r>
              <a:rPr lang="en-IN" sz="2400">
                <a:cs typeface="Calibri"/>
              </a:rPr>
              <a:t>Other methods of regression might produce a tighter fitting of the sample points to the calibration points, i.e. generalized least squares or itteratively reweighted least squares.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AB3E42-8DE0-49B9-96BC-39AA8A310847}"/>
              </a:ext>
            </a:extLst>
          </p:cNvPr>
          <p:cNvSpPr txBox="1"/>
          <p:nvPr/>
        </p:nvSpPr>
        <p:spPr>
          <a:xfrm>
            <a:off x="9021726" y="5194004"/>
            <a:ext cx="274319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A $65 IR camera/illuminator combination manufactured by SPC.</a:t>
            </a:r>
          </a:p>
        </p:txBody>
      </p:sp>
    </p:spTree>
    <p:extLst>
      <p:ext uri="{BB962C8B-B14F-4D97-AF65-F5344CB8AC3E}">
        <p14:creationId xmlns:p14="http://schemas.microsoft.com/office/powerpoint/2010/main" val="3862146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B268DB8A01374E86C943352CC63B5C" ma:contentTypeVersion="7" ma:contentTypeDescription="Create a new document." ma:contentTypeScope="" ma:versionID="46c171801ae810a6bbf76f5608e5c221">
  <xsd:schema xmlns:xsd="http://www.w3.org/2001/XMLSchema" xmlns:xs="http://www.w3.org/2001/XMLSchema" xmlns:p="http://schemas.microsoft.com/office/2006/metadata/properties" xmlns:ns3="54df2b98-09ca-4104-aff9-cbd4879e53ec" xmlns:ns4="f3e787e2-fcb3-4cb4-93c4-f687b30d7f10" targetNamespace="http://schemas.microsoft.com/office/2006/metadata/properties" ma:root="true" ma:fieldsID="5dfba19f8fe759fd6ee96914d1864371" ns3:_="" ns4:_="">
    <xsd:import namespace="54df2b98-09ca-4104-aff9-cbd4879e53ec"/>
    <xsd:import namespace="f3e787e2-fcb3-4cb4-93c4-f687b30d7f1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df2b98-09ca-4104-aff9-cbd4879e53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e787e2-fcb3-4cb4-93c4-f687b30d7f1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0725DE9-6848-4677-9A5B-E8506E828E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df2b98-09ca-4104-aff9-cbd4879e53ec"/>
    <ds:schemaRef ds:uri="f3e787e2-fcb3-4cb4-93c4-f687b30d7f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62C40F-1E41-46F8-8279-4D1A8B8C5E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47E262B-D668-4A25-A226-130974AC22E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HCI Project - 2</vt:lpstr>
      <vt:lpstr>Introduction </vt:lpstr>
      <vt:lpstr>Hardware </vt:lpstr>
      <vt:lpstr>Software</vt:lpstr>
      <vt:lpstr>Modifications of the Camera </vt:lpstr>
      <vt:lpstr>Camera holder and Chin-Rest </vt:lpstr>
      <vt:lpstr>Challenges</vt:lpstr>
      <vt:lpstr>Spatial Accuracy &amp; Precision</vt:lpstr>
      <vt:lpstr>Future Work: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Project - 2</dc:title>
  <dc:creator>Ajmal Hussain, Fnu</dc:creator>
  <cp:revision>15</cp:revision>
  <dcterms:created xsi:type="dcterms:W3CDTF">2019-10-23T02:05:52Z</dcterms:created>
  <dcterms:modified xsi:type="dcterms:W3CDTF">2019-10-24T03:55:15Z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0x010100EEB268DB8A01374E86C943352CC63B5C</vt:lpwstr>
  </property>
</Properties>
</file>